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74" r:id="rId3"/>
    <p:sldId id="275" r:id="rId4"/>
    <p:sldId id="272" r:id="rId5"/>
    <p:sldId id="271" r:id="rId6"/>
    <p:sldId id="277" r:id="rId7"/>
    <p:sldId id="278" r:id="rId8"/>
    <p:sldId id="279" r:id="rId9"/>
    <p:sldId id="281" r:id="rId10"/>
    <p:sldId id="286" r:id="rId11"/>
    <p:sldId id="280" r:id="rId12"/>
    <p:sldId id="282" r:id="rId13"/>
    <p:sldId id="284" r:id="rId14"/>
    <p:sldId id="285" r:id="rId15"/>
    <p:sldId id="287" r:id="rId16"/>
    <p:sldId id="288" r:id="rId17"/>
    <p:sldId id="289" r:id="rId18"/>
    <p:sldId id="290" r:id="rId19"/>
    <p:sldId id="291" r:id="rId20"/>
    <p:sldId id="292" r:id="rId21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111111"/>
    <a:srgbClr val="1C1C1C"/>
    <a:srgbClr val="59523D"/>
    <a:srgbClr val="BE4242"/>
    <a:srgbClr val="C55555"/>
    <a:srgbClr val="C3503D"/>
    <a:srgbClr val="C96251"/>
    <a:srgbClr val="99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103" autoAdjust="0"/>
    <p:restoredTop sz="94607" autoAdjust="0"/>
  </p:normalViewPr>
  <p:slideViewPr>
    <p:cSldViewPr>
      <p:cViewPr>
        <p:scale>
          <a:sx n="90" d="100"/>
          <a:sy n="90" d="100"/>
        </p:scale>
        <p:origin x="-504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991A529-CCBC-49ED-BDDD-0B0E889E2AA7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91A529-CCBC-49ED-BDDD-0B0E889E2AA7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991A529-CCBC-49ED-BDDD-0B0E889E2AA7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91A529-CCBC-49ED-BDDD-0B0E889E2AA7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A529-CCBC-49ED-BDDD-0B0E889E2AA7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991A529-CCBC-49ED-BDDD-0B0E889E2AA7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991A529-CCBC-49ED-BDDD-0B0E889E2AA7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91A529-CCBC-49ED-BDDD-0B0E889E2AA7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056BC4E-9C6E-4626-A351-0B4750646E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2928934"/>
            <a:ext cx="6715172" cy="142876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 </a:t>
            </a:r>
            <a:r>
              <a:rPr lang="ru-RU" sz="4400" dirty="0" smtClean="0">
                <a:solidFill>
                  <a:srgbClr val="C00000"/>
                </a:solidFill>
                <a:latin typeface="Franklin Gothic Medium" pitchFamily="34" charset="0"/>
              </a:rPr>
              <a:t>ГТО – первые шаги</a:t>
            </a:r>
            <a:endParaRPr lang="ru-RU" sz="4400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000108"/>
            <a:ext cx="7258056" cy="11430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BE4242"/>
                </a:solidFill>
                <a:latin typeface="Franklin Gothic Medium" pitchFamily="34" charset="0"/>
              </a:rPr>
              <a:t>Муниципальный семинар </a:t>
            </a:r>
          </a:p>
          <a:p>
            <a:r>
              <a:rPr lang="ru-RU" sz="2800" dirty="0" smtClean="0">
                <a:solidFill>
                  <a:srgbClr val="BE4242"/>
                </a:solidFill>
                <a:latin typeface="Franklin Gothic Medium" pitchFamily="34" charset="0"/>
              </a:rPr>
              <a:t>«Оценка качества дошкольного образования. Современные подходы и пути достижения»</a:t>
            </a:r>
            <a:endParaRPr lang="ru-RU" sz="2800" dirty="0">
              <a:solidFill>
                <a:srgbClr val="BE4242"/>
              </a:solidFill>
              <a:latin typeface="Franklin Gothic Medium" pitchFamily="34" charset="0"/>
            </a:endParaRPr>
          </a:p>
        </p:txBody>
      </p:sp>
      <p:pic>
        <p:nvPicPr>
          <p:cNvPr id="1026" name="Picture 2" descr="G:\эмблема Росток.pn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7002847" y="4786322"/>
            <a:ext cx="1917324" cy="1906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000496" y="6143644"/>
            <a:ext cx="902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292929"/>
                </a:solidFill>
              </a:rPr>
              <a:t>2021 г.</a:t>
            </a:r>
            <a:endParaRPr lang="ru-RU" sz="2000" dirty="0">
              <a:solidFill>
                <a:srgbClr val="292929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785786" y="357166"/>
            <a:ext cx="7258056" cy="78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C3503D"/>
                </a:solidFill>
                <a:effectLst/>
                <a:uLnTx/>
                <a:uFillTx/>
                <a:latin typeface="Franklin Gothic Medium" pitchFamily="34" charset="0"/>
              </a:rPr>
              <a:t>МОП: МБДОУ Аннинский </a:t>
            </a:r>
            <a:r>
              <a:rPr kumimoji="0" lang="ru-RU" sz="2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3503D"/>
                </a:solidFill>
                <a:effectLst/>
                <a:uLnTx/>
                <a:uFillTx/>
                <a:latin typeface="Franklin Gothic Medium" pitchFamily="34" charset="0"/>
              </a:rPr>
              <a:t>д</a:t>
            </a:r>
            <a:r>
              <a:rPr kumimoji="0" lang="ru-RU" sz="2600" i="0" u="none" strike="noStrike" kern="1200" cap="none" spc="0" normalizeH="0" baseline="0" noProof="0" dirty="0" smtClean="0">
                <a:ln>
                  <a:noFill/>
                </a:ln>
                <a:solidFill>
                  <a:srgbClr val="C3503D"/>
                </a:solidFill>
                <a:effectLst/>
                <a:uLnTx/>
                <a:uFillTx/>
                <a:latin typeface="Franklin Gothic Medium" pitchFamily="34" charset="0"/>
              </a:rPr>
              <a:t>/с ОРВ «Росток»</a:t>
            </a:r>
            <a:endParaRPr kumimoji="0" lang="ru-RU" sz="2600" i="0" u="none" strike="noStrike" kern="1200" cap="none" spc="0" normalizeH="0" baseline="0" noProof="0" dirty="0">
              <a:ln>
                <a:noFill/>
              </a:ln>
              <a:solidFill>
                <a:srgbClr val="C3503D"/>
              </a:solidFill>
              <a:effectLst/>
              <a:uLnTx/>
              <a:uFillTx/>
              <a:latin typeface="Franklin Gothic Medium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86380" y="4786322"/>
            <a:ext cx="3857620" cy="1571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</a:t>
            </a:r>
            <a:r>
              <a:rPr kumimoji="0" lang="ru-RU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Карязова</a:t>
            </a:r>
            <a:r>
              <a:rPr kumimoji="0" lang="ru-RU" sz="2400" i="0" u="none" strike="noStrike" kern="1200" cap="none" spc="0" normalizeH="0" noProof="0" dirty="0" smtClean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Franklin Gothic Medium" pitchFamily="34" charset="0"/>
                <a:ea typeface="+mj-ea"/>
                <a:cs typeface="+mj-cs"/>
              </a:rPr>
              <a:t> НВ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aseline="0" dirty="0" smtClean="0">
                <a:solidFill>
                  <a:srgbClr val="292929"/>
                </a:solidFill>
                <a:latin typeface="Franklin Gothic Medium" pitchFamily="34" charset="0"/>
                <a:ea typeface="+mj-ea"/>
                <a:cs typeface="+mj-cs"/>
              </a:rPr>
              <a:t>Инструктор</a:t>
            </a:r>
            <a:r>
              <a:rPr lang="ru-RU" sz="2400" dirty="0" smtClean="0">
                <a:solidFill>
                  <a:srgbClr val="292929"/>
                </a:solidFill>
                <a:latin typeface="Franklin Gothic Medium" pitchFamily="34" charset="0"/>
                <a:ea typeface="+mj-ea"/>
                <a:cs typeface="+mj-cs"/>
              </a:rPr>
              <a:t> по физической культуре </a:t>
            </a:r>
            <a:r>
              <a:rPr lang="en-US" sz="2400" dirty="0" smtClean="0">
                <a:solidFill>
                  <a:srgbClr val="292929"/>
                </a:solidFill>
                <a:latin typeface="Franklin Gothic Medium" pitchFamily="34" charset="0"/>
                <a:ea typeface="+mj-ea"/>
                <a:cs typeface="+mj-cs"/>
              </a:rPr>
              <a:t>I</a:t>
            </a:r>
            <a:r>
              <a:rPr lang="ru-RU" sz="2400" dirty="0" smtClean="0">
                <a:solidFill>
                  <a:srgbClr val="292929"/>
                </a:solidFill>
                <a:latin typeface="Franklin Gothic Medium" pitchFamily="34" charset="0"/>
                <a:ea typeface="+mj-ea"/>
                <a:cs typeface="+mj-cs"/>
              </a:rPr>
              <a:t> КК</a:t>
            </a:r>
            <a:endParaRPr kumimoji="0" lang="ru-RU" sz="240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Franklin Gothic Medium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0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10112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Franklin Gothic Medium" pitchFamily="34" charset="0"/>
              </a:rPr>
              <a:t>Подтягивание из виса лежа на низкой перекладине.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500958" y="5357826"/>
            <a:ext cx="1335859" cy="132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428868"/>
            <a:ext cx="2306604" cy="3211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1472" y="235743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14282" y="1071546"/>
            <a:ext cx="778674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ИП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: вис лежа лицом вверх хватом сверху, кисти рук на ширине плеч, голова, туловище и ноги составляют прямую линию, пятки могут упираться в опору высотой до 4 см.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Высота грифа перекладины для участников I ступеней комплекса - 90 см.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14282" y="3000372"/>
            <a:ext cx="51435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Засчитывается количество правильно выполненных попыток, фиксируемых счетом спортивного судьи.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7172" name="Picture 4" descr="C:\Users\OK\Desktop\830703_2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357694"/>
            <a:ext cx="3522663" cy="1163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Franklin Gothic Medium" pitchFamily="34" charset="0"/>
              </a:rPr>
              <a:t>Сгибание и разгибание рук в упоре лежа на полу.</a:t>
            </a:r>
            <a:endParaRPr lang="ru-RU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786710" y="5429264"/>
            <a:ext cx="1068746" cy="1063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429396"/>
            <a:ext cx="4572000" cy="4286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314" name="Picture 2" descr="C:\Users\OK\Desktop\image_5feebdf52b1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643182"/>
            <a:ext cx="3210520" cy="114776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282" y="785795"/>
            <a:ext cx="85011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Участник, сгибая руки, касается грудью пола или </a:t>
            </a:r>
            <a:r>
              <a:rPr lang="ru-RU" i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«контактной платформы»</a:t>
            </a: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высотой 5 см, затем, разгибая руки, возвращается в ИП и, зафиксировав его на 0,5 с, продолжает выполнение испытании </a:t>
            </a:r>
            <a:r>
              <a:rPr lang="ru-RU" i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(теста)</a:t>
            </a: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Засчитывается количество правильно выполненных сгибаний и разгибаний рук, фиксируемых счетом спортивного судьи в ИП.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5112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Franklin Gothic Medium" pitchFamily="34" charset="0"/>
              </a:rPr>
              <a:t>Наклон вперед из положения стоя с прямыми ногами на полу или на гимнастической скамье.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929586" y="5572140"/>
            <a:ext cx="1048574" cy="1042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54" y="2643182"/>
            <a:ext cx="1500198" cy="21602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384" y="2795582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57158" y="1571612"/>
            <a:ext cx="72866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Наклон вперед из положения стоя с прямыми ногами выполняется из исходного положения стоя на  гимнастической скамье, ноги выпрямлены в коленях, ступни ног расположены параллельно на ширине 10 - 15 см.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11266" name="Picture 2" descr="C:\Users\OK\Desktop\IMG_20190424_1059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143380"/>
            <a:ext cx="2071702" cy="235745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20" y="2857496"/>
            <a:ext cx="6643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Franklin Gothic Medium" pitchFamily="34" charset="0"/>
              </a:rPr>
              <a:t>Величина гибкости измеряется в сантиметрах. Результат выше уровня тумбы или гимнастической скамьи определяется знаком </a:t>
            </a:r>
            <a:r>
              <a:rPr lang="ru-RU" sz="2000" i="1" dirty="0" smtClean="0">
                <a:latin typeface="Franklin Gothic Medium" pitchFamily="34" charset="0"/>
              </a:rPr>
              <a:t>«-»</a:t>
            </a:r>
            <a:r>
              <a:rPr lang="ru-RU" sz="2000" dirty="0" smtClean="0">
                <a:latin typeface="Franklin Gothic Medium" pitchFamily="34" charset="0"/>
              </a:rPr>
              <a:t>, ниже - знаком </a:t>
            </a:r>
            <a:r>
              <a:rPr lang="ru-RU" sz="2000" i="1" dirty="0" smtClean="0">
                <a:latin typeface="Franklin Gothic Medium" pitchFamily="34" charset="0"/>
              </a:rPr>
              <a:t>«+»</a:t>
            </a:r>
            <a:r>
              <a:rPr lang="ru-RU" sz="2000" dirty="0" smtClean="0">
                <a:latin typeface="Franklin Gothic Medium" pitchFamily="34" charset="0"/>
              </a:rPr>
              <a:t>.</a:t>
            </a:r>
            <a:endParaRPr lang="ru-RU" sz="2000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50017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Franklin Gothic Medium" pitchFamily="34" charset="0"/>
              </a:rPr>
              <a:t>Прыжок в длину с места толчком двумя ногами.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500958" y="5357826"/>
            <a:ext cx="1335859" cy="132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C:\Users\Ждановы\Desktop\ref-2_865276534-9045.coolp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785926"/>
            <a:ext cx="3296731" cy="15001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1071546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Franklin Gothic Medium" pitchFamily="34" charset="0"/>
              </a:rPr>
              <a:t>Прыжок в длину с места толчком двумя ногами выполняется в соответствующем секторе для прыжков. Место отталкивания должно обеспечивать хорошее сцепление с обувью.</a:t>
            </a:r>
            <a:endParaRPr lang="ru-RU" sz="2000" dirty="0">
              <a:latin typeface="Franklin Gothic Medium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14282" y="2285992"/>
            <a:ext cx="55721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Ошибки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(попытка не засчитывается)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1) заступ за линию отталкивания или касание ее;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2) выполнение отталкивания с предварительного подскока;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3) отталкивание ногами поочередно.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9218" name="Picture 2" descr="C:\Users\OK\Desktop\IMG_20190424_1044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571876"/>
            <a:ext cx="2513110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Franklin Gothic Medium" pitchFamily="34" charset="0"/>
              </a:rPr>
              <a:t>      Метание теннисного мяча в цель.</a:t>
            </a:r>
            <a:r>
              <a:rPr lang="ru-RU" dirty="0" smtClean="0">
                <a:solidFill>
                  <a:srgbClr val="C00000"/>
                </a:solidFill>
                <a:latin typeface="Franklin Gothic Medium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Franklin Gothic Medium" pitchFamily="34" charset="0"/>
              </a:rPr>
            </a:br>
            <a:endParaRPr lang="ru-RU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500958" y="5357826"/>
            <a:ext cx="1335859" cy="132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2643182"/>
            <a:ext cx="3292197" cy="1393220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380529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Для метания теннисного мяча в цель используется мяч весом 57 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2000241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Участнику предоставляется право выполнить пять попыток. Засчитывается количество попаданий в площадь, ограниченную обручем.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Ошибка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(попытка не засчитывается)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- заступ за линию метания.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358246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b="1" dirty="0" smtClean="0">
                <a:solidFill>
                  <a:srgbClr val="C00000"/>
                </a:solidFill>
                <a:latin typeface="Franklin Gothic Medium" pitchFamily="34" charset="0"/>
              </a:rPr>
              <a:t>     Поднимание туловища из положения лежа       на спине.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500958" y="5357826"/>
            <a:ext cx="1335859" cy="132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214422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Franklin Gothic Medium" pitchFamily="34" charset="0"/>
              </a:rPr>
              <a:t>Участник выполняет максимальное количество </a:t>
            </a:r>
            <a:r>
              <a:rPr lang="ru-RU" sz="2000" dirty="0" err="1" smtClean="0">
                <a:solidFill>
                  <a:srgbClr val="002060"/>
                </a:solidFill>
                <a:latin typeface="Franklin Gothic Medium" pitchFamily="34" charset="0"/>
              </a:rPr>
              <a:t>подниманий</a:t>
            </a:r>
            <a:r>
              <a:rPr lang="ru-RU" sz="2000" dirty="0" smtClean="0">
                <a:solidFill>
                  <a:srgbClr val="002060"/>
                </a:solidFill>
                <a:latin typeface="Franklin Gothic Medium" pitchFamily="34" charset="0"/>
              </a:rPr>
              <a:t> туловища за 1 минуту, касаясь локтями бедер (коленей, с последующим возвратом в исходное положение.</a:t>
            </a:r>
            <a:endParaRPr lang="ru-RU" sz="2000" dirty="0">
              <a:solidFill>
                <a:srgbClr val="002060"/>
              </a:solidFill>
              <a:latin typeface="Franklin Gothic Medium" pitchFamily="34" charset="0"/>
            </a:endParaRPr>
          </a:p>
        </p:txBody>
      </p:sp>
      <p:pic>
        <p:nvPicPr>
          <p:cNvPr id="6145" name="Picture 1" descr="F:\Фото ГТО\IMG_20190424_105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86058"/>
            <a:ext cx="2671666" cy="3562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Franklin Gothic Medium" pitchFamily="34" charset="0"/>
              </a:rPr>
              <a:t>требования предъявляются к подбору испытаний</a:t>
            </a:r>
            <a:endParaRPr lang="ru-RU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500958" y="5357826"/>
            <a:ext cx="1335859" cy="132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596" y="1500174"/>
            <a:ext cx="821537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Times New Roman" pitchFamily="18" charset="0"/>
              </a:rPr>
              <a:t>Соответствие возрасту детей;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Franklin Gothic Medium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Times New Roman" pitchFamily="18" charset="0"/>
              </a:rPr>
              <a:t>-Безопасность жизни и здоровья;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Franklin Gothic Medium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Times New Roman" pitchFamily="18" charset="0"/>
              </a:rPr>
              <a:t> -Наличие количественной оценки;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Franklin Gothic Medium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Times New Roman" pitchFamily="18" charset="0"/>
              </a:rPr>
              <a:t>-Наличие данных упражнений в программах по физическому воспитанию дошкольников;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Franklin Gothic Medium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Times New Roman" pitchFamily="18" charset="0"/>
              </a:rPr>
              <a:t>- Преемственность с основной общеобразовательной программой начального общего образования;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Franklin Gothic Medium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Times New Roman" pitchFamily="18" charset="0"/>
              </a:rPr>
              <a:t> Отсутствие временных затрат.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15262" cy="129697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Medium" pitchFamily="34" charset="0"/>
              </a:rPr>
              <a:t>Как организовать работу  с детьми в ДОО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500958" y="5357826"/>
            <a:ext cx="1335859" cy="132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4282" y="1142985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Проведение тестов без предварительной подготовки детей к их сдаче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недопустимо!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500958" y="5357826"/>
            <a:ext cx="1335859" cy="132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571744"/>
            <a:ext cx="2000232" cy="266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OK\Desktop\IMG_20190424_122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214686"/>
            <a:ext cx="348070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500958" y="5357826"/>
            <a:ext cx="1335859" cy="132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5072098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ru-RU" sz="4000" b="1" dirty="0" smtClean="0">
                <a:solidFill>
                  <a:srgbClr val="FF0000"/>
                </a:solidFill>
                <a:latin typeface="Franklin Gothic Medium" pitchFamily="34" charset="0"/>
              </a:rPr>
              <a:t>           </a:t>
            </a:r>
            <a:r>
              <a:rPr lang="ru-RU" sz="4000" b="1" dirty="0" smtClean="0">
                <a:solidFill>
                  <a:srgbClr val="C00000"/>
                </a:solidFill>
                <a:latin typeface="Franklin Gothic Medium" pitchFamily="34" charset="0"/>
              </a:rPr>
              <a:t>Что такое ГТО?</a:t>
            </a:r>
            <a:r>
              <a:rPr lang="ru-RU" sz="1600" dirty="0" smtClean="0">
                <a:solidFill>
                  <a:srgbClr val="FF0000"/>
                </a:solidFill>
                <a:latin typeface="Franklin Gothic Medium" pitchFamily="34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Franklin Gothic Medium" pitchFamily="34" charset="0"/>
              </a:rPr>
            </a:br>
            <a:r>
              <a:rPr lang="ru-RU" sz="2200" b="1" dirty="0" smtClean="0">
                <a:solidFill>
                  <a:srgbClr val="FF0000"/>
                </a:solidFill>
                <a:latin typeface="Franklin Gothic Medium" pitchFamily="34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Franklin Gothic Medium" pitchFamily="34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ГТО</a:t>
            </a:r>
            <a:r>
              <a:rPr lang="ru-RU" sz="22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 — полноценная программная и нормативная основа физического воспитания населения </a:t>
            </a:r>
            <a:r>
              <a:rPr lang="ru-RU" sz="24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страны, нацеленная на развитие массового спорта и оздоровление нации.</a:t>
            </a:r>
            <a:r>
              <a:rPr lang="ru-RU" sz="2400" dirty="0" smtClean="0">
                <a:latin typeface="Franklin Gothic Medium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С 2014года включены нормативы  для 11групп от 6лет до 70 лет.</a:t>
            </a:r>
            <a:br>
              <a:rPr lang="ru-RU" sz="24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Нормативы разделены по степени сложности на 3 типа (золотой, серебряный, бронзовый значок)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lum bright="30000"/>
          </a:blip>
          <a:stretch>
            <a:fillRect/>
          </a:stretch>
        </p:blipFill>
        <p:spPr bwMode="auto">
          <a:xfrm>
            <a:off x="7072330" y="4786322"/>
            <a:ext cx="1867347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 descr="http://school4alex.ucoz.ru/js/1_5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5072074"/>
            <a:ext cx="3222943" cy="109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500958" y="5357826"/>
            <a:ext cx="1335859" cy="132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785842"/>
            <a:ext cx="8286808" cy="6286544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dirty="0" smtClean="0">
                <a:solidFill>
                  <a:srgbClr val="C00000"/>
                </a:solidFill>
                <a:latin typeface="Franklin Gothic Medium" pitchFamily="34" charset="0"/>
                <a:cs typeface="Times New Roman" pitchFamily="18" charset="0"/>
              </a:rPr>
              <a:t>Задачи  комплекса </a:t>
            </a:r>
            <a:r>
              <a:rPr lang="ru-RU" sz="4400" dirty="0" smtClean="0">
                <a:solidFill>
                  <a:srgbClr val="C00000"/>
                </a:solidFill>
                <a:latin typeface="Franklin Gothic Medium" pitchFamily="34" charset="0"/>
                <a:cs typeface="Times New Roman" pitchFamily="18" charset="0"/>
              </a:rPr>
              <a:t>ГТО:</a:t>
            </a:r>
            <a:br>
              <a:rPr lang="ru-RU" sz="4400" dirty="0" smtClean="0">
                <a:solidFill>
                  <a:srgbClr val="C00000"/>
                </a:solidFill>
                <a:latin typeface="Franklin Gothic Medium" pitchFamily="34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7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увеличение числа граждан, систематически занимающихся физической культурой и спортом; </a:t>
            </a:r>
            <a:br>
              <a:rPr lang="ru-RU" sz="27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-повышение уровня физической подготовленности и продолжительности жизни людей;</a:t>
            </a:r>
            <a:br>
              <a:rPr lang="ru-RU" sz="27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-формирование у населения осознанных потребностей в систематических занятиях физической культурой и спортом, ведении здорового образа жизни;</a:t>
            </a:r>
            <a:br>
              <a:rPr lang="ru-RU" sz="27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-повышение общего уровня знаний населения о средствах, методах и формах организации самостоятельных занятий, с использованием информационных технологий.</a:t>
            </a: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500958" y="5286388"/>
            <a:ext cx="1353732" cy="1346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85776"/>
            <a:ext cx="7467600" cy="107157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Franklin Gothic Medium" pitchFamily="34" charset="0"/>
              </a:rPr>
              <a:t>Принципы внедрения ВФСК ГТО</a:t>
            </a:r>
            <a:endParaRPr lang="ru-RU" sz="3600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643834" y="5500702"/>
            <a:ext cx="1214446" cy="1207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OK\Desktop\56eaac425f8fe — копи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857232"/>
            <a:ext cx="8072494" cy="4541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1142984"/>
            <a:ext cx="4071966" cy="142876"/>
          </a:xfrm>
        </p:spPr>
        <p:txBody>
          <a:bodyPr>
            <a:normAutofit fontScale="90000"/>
          </a:bodyPr>
          <a:lstStyle/>
          <a:p>
            <a:endParaRPr lang="ru-RU" sz="3200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858148" y="5572140"/>
            <a:ext cx="1071538" cy="1065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 descr="C:\Users\OK\Desktop\56eaa9c76378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8682507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8215338" cy="8572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</a:t>
            </a:r>
            <a:r>
              <a:rPr lang="ru-RU" b="1" dirty="0" smtClean="0">
                <a:solidFill>
                  <a:srgbClr val="C00000"/>
                </a:solidFill>
                <a:latin typeface="Franklin Gothic Medium" pitchFamily="34" charset="0"/>
              </a:rPr>
              <a:t>Виды испытаний комплекса ГТО для </a:t>
            </a:r>
            <a:r>
              <a:rPr lang="en-US" b="1" dirty="0" smtClean="0">
                <a:solidFill>
                  <a:srgbClr val="C00000"/>
                </a:solidFill>
                <a:latin typeface="Franklin Gothic Medium" pitchFamily="34" charset="0"/>
              </a:rPr>
              <a:t>I</a:t>
            </a:r>
            <a:r>
              <a:rPr lang="ru-RU" b="1" dirty="0" smtClean="0">
                <a:solidFill>
                  <a:srgbClr val="C00000"/>
                </a:solidFill>
                <a:latin typeface="Franklin Gothic Medium" pitchFamily="34" charset="0"/>
              </a:rPr>
              <a:t> ступени </a:t>
            </a:r>
            <a:r>
              <a:rPr lang="ru-RU" dirty="0" smtClean="0">
                <a:solidFill>
                  <a:srgbClr val="C00000"/>
                </a:solidFill>
              </a:rPr>
              <a:t>: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929586" y="5500702"/>
            <a:ext cx="1005471" cy="1000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OK\Desktop\испытания ГТ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626650"/>
            <a:ext cx="7929618" cy="5958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29642" cy="171451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Нормативы-</a:t>
            </a:r>
            <a:r>
              <a:rPr lang="ru-RU" sz="2000" dirty="0" smtClean="0">
                <a:latin typeface="Franklin Gothic Medium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Franklin Gothic Medium" pitchFamily="34" charset="0"/>
                <a:cs typeface="Times New Roman" pitchFamily="18" charset="0"/>
              </a:rPr>
              <a:t>количественные значения испытаний, позволяющие оценить уровень развития основных физических качеств человека : выносливости, силы, гибкости и его скоростных возможностей.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715272" y="5357826"/>
            <a:ext cx="1191067" cy="1184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</a:t>
            </a:r>
            <a:r>
              <a:rPr lang="ru-RU" dirty="0" smtClean="0">
                <a:solidFill>
                  <a:srgbClr val="C00000"/>
                </a:solidFill>
                <a:latin typeface="Franklin Gothic Medium" pitchFamily="34" charset="0"/>
              </a:rPr>
              <a:t>Челночный бег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786710" y="5572140"/>
            <a:ext cx="1048574" cy="1042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572272"/>
            <a:ext cx="4572000" cy="28572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OK\Desktop\im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214818"/>
            <a:ext cx="3167042" cy="178146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728" y="857232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14282" y="1071546"/>
            <a:ext cx="850112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Челночный бег проводится на любой ровной площадке с твердым покрытием, обеспечивающим хорошее сцепление с обувью. На расстоянии 10 м прочерчиваются две параллельные линии –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«Старт»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 и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«Финиш»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Участники, не наступая на стартовую линию, принимают положение высокого старта. По команде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«Марш!»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(с одновременным включением секундомеров)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 участники бегут до линии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«Финиш»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, касаются ее рукой, возвращаются к линии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«Старт»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, касаются ее и преодолевают последний отрезок без касания линии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«Финиш»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 рукой. Секундомер останавливают в момент пересечения линии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«Финиш»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. Участники стартуют по 2 человека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Franklin Gothic Medium" pitchFamily="34" charset="0"/>
              </a:rPr>
              <a:t>    Смешанное передвижение на 1000 м.</a:t>
            </a:r>
            <a:endParaRPr lang="ru-RU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  <p:pic>
        <p:nvPicPr>
          <p:cNvPr id="4" name="Picture 2" descr="G:\эмблема Росток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 bwMode="auto">
          <a:xfrm>
            <a:off x="7929586" y="5429264"/>
            <a:ext cx="973491" cy="968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6429396"/>
            <a:ext cx="4572000" cy="4286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МБДОУ Аннинский </a:t>
            </a:r>
            <a:r>
              <a:rPr lang="ru-RU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/с ОРВ «Росток»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85720" y="1285860"/>
            <a:ext cx="84296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Смешанное передвижение состоит из бега, переходящего в ходьбу в любой последовательности.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Franklin Gothic Medium" pitchFamily="34" charset="0"/>
                <a:ea typeface="Times New Roman" pitchFamily="18" charset="0"/>
                <a:cs typeface="Arial" pitchFamily="34" charset="0"/>
              </a:rPr>
              <a:t>Проводится по беговой дорожке стадиона или любой ровной местности. Максимальное количество участников забега 20 человек.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12290" name="Picture 2" descr="C:\Users\OK\Desktop\н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2883454" cy="1928826"/>
          </a:xfrm>
          <a:prstGeom prst="rect">
            <a:avLst/>
          </a:prstGeom>
          <a:noFill/>
        </p:spPr>
      </p:pic>
      <p:pic>
        <p:nvPicPr>
          <p:cNvPr id="12291" name="Picture 3" descr="C:\Users\OK\Desktop\hello_html_cf09d3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786058"/>
            <a:ext cx="2535787" cy="1000132"/>
          </a:xfrm>
          <a:prstGeom prst="rect">
            <a:avLst/>
          </a:prstGeom>
          <a:noFill/>
        </p:spPr>
      </p:pic>
      <p:pic>
        <p:nvPicPr>
          <p:cNvPr id="12292" name="Picture 4" descr="C:\Users\OK\Desktop\IMG_20190424_1202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857628"/>
            <a:ext cx="4457538" cy="2584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c5ff40a91f3891e785b6855043e19d04435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1629</TotalTime>
  <Words>567</Words>
  <Application>Microsoft Office PowerPoint</Application>
  <PresentationFormat>Экран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 ГТО – первые шаги</vt:lpstr>
      <vt:lpstr>           Что такое ГТО?   ГТО — полноценная программная и нормативная основа физического воспитания населения страны, нацеленная на развитие массового спорта и оздоровление нации.  С 2014года включены нормативы  для 11групп от 6лет до 70 лет. Нормативы разделены по степени сложности на 3 типа (золотой, серебряный, бронзовый значок)  </vt:lpstr>
      <vt:lpstr>                                                                Задачи  комплекса ГТО:  -увеличение числа граждан, систематически занимающихся физической культурой и спортом;  -повышение уровня физической подготовленности и продолжительности жизни людей; -формирование у населения осознанных потребностей в систематических занятиях физической культурой и спортом, ведении здорового образа жизни; -повышение общего уровня знаний населения о средствах, методах и формах организации самостоятельных занятий, с использованием информационных технологий. </vt:lpstr>
      <vt:lpstr>Принципы внедрения ВФСК ГТО</vt:lpstr>
      <vt:lpstr>Слайд 5</vt:lpstr>
      <vt:lpstr>   Виды испытаний комплекса ГТО для I ступени :  </vt:lpstr>
      <vt:lpstr>Нормативы- количественные значения испытаний, позволяющие оценить уровень развития основных физических качеств человека : выносливости, силы, гибкости и его скоростных возможностей.  </vt:lpstr>
      <vt:lpstr>                          Челночный бег </vt:lpstr>
      <vt:lpstr>    Смешанное передвижение на 1000 м.</vt:lpstr>
      <vt:lpstr>Подтягивание из виса лежа на низкой перекладине. </vt:lpstr>
      <vt:lpstr>Сгибание и разгибание рук в упоре лежа на полу.</vt:lpstr>
      <vt:lpstr>Наклон вперед из положения стоя с прямыми ногами на полу или на гимнастической скамье. </vt:lpstr>
      <vt:lpstr>Прыжок в длину с места толчком двумя ногами. </vt:lpstr>
      <vt:lpstr>      Метание теннисного мяча в цель. </vt:lpstr>
      <vt:lpstr>     Поднимание туловища из положения лежа       на спине. </vt:lpstr>
      <vt:lpstr>требования предъявляются к подбору испытаний</vt:lpstr>
      <vt:lpstr>Как организовать работу  с детьми в ДОО </vt:lpstr>
      <vt:lpstr>Слайд 18</vt:lpstr>
      <vt:lpstr>Слайд 19</vt:lpstr>
      <vt:lpstr>Слайд 20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Красочный абстрактный фон - шаблон презентации с сайта http://presentation-creation.ru</dc:title>
  <dc:creator>obstinate</dc:creator>
  <dc:description>Шаблон презентации с сайта http://presentation-creation.ru/</dc:description>
  <cp:lastModifiedBy>Пользователь Windows</cp:lastModifiedBy>
  <cp:revision>66</cp:revision>
  <dcterms:created xsi:type="dcterms:W3CDTF">2017-10-03T10:03:42Z</dcterms:created>
  <dcterms:modified xsi:type="dcterms:W3CDTF">2021-04-05T22:06:03Z</dcterms:modified>
</cp:coreProperties>
</file>